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FFF"/>
    <a:srgbClr val="FF66FF"/>
    <a:srgbClr val="2F3242"/>
    <a:srgbClr val="FF5050"/>
    <a:srgbClr val="FF3300"/>
    <a:srgbClr val="FF7C80"/>
    <a:srgbClr val="00B050"/>
    <a:srgbClr val="E6E6E6"/>
    <a:srgbClr val="1694E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BE04B-0FEE-474E-98E3-E5C059B0E3D6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8AAFC-F45B-4763-9C1F-8029DFCE0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45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26D62-0A69-489C-AD8A-DBBB454FE69F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24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1F5A-B942-463D-BFFB-A6C0BF2A95D9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42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F5CA3-AACC-4614-BF69-00E689DA5E5C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75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7AFC-C01B-4F35-8E90-7CDC7BDC9F41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44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7DF8-A1C4-4191-9BCE-6255C9741248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64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B527B-8C9A-436C-98CD-9931061FA41E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06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2E25-D864-431C-9803-DC1DF816B3B2}" type="datetime1">
              <a:rPr lang="uk-UA" smtClean="0"/>
              <a:t>01.09.2022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92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627C-B8CA-44C8-AA80-F38F7E2DC942}" type="datetime1">
              <a:rPr lang="uk-UA" smtClean="0"/>
              <a:t>01.09.2022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05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820F-613B-4084-A210-F6071CA8AA12}" type="datetime1">
              <a:rPr lang="uk-UA" smtClean="0"/>
              <a:t>01.09.2022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49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D5AF-C886-45A1-B5DC-5A526CB61C15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12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D2A21-8E22-4A57-9D96-C14531AB525D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65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BF2D6-4F70-474E-8189-F1C29A9FD449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1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0.gif"/><Relationship Id="rId7" Type="http://schemas.openxmlformats.org/officeDocument/2006/relationships/image" Target="../media/image4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10" Type="http://schemas.openxmlformats.org/officeDocument/2006/relationships/image" Target="../media/image47.gif"/><Relationship Id="rId4" Type="http://schemas.openxmlformats.org/officeDocument/2006/relationships/image" Target="../media/image41.gif"/><Relationship Id="rId9" Type="http://schemas.openxmlformats.org/officeDocument/2006/relationships/image" Target="../media/image46.gi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>
            <a:spLocks noGrp="1"/>
          </p:cNvSpPr>
          <p:nvPr>
            <p:ph type="dt" sz="half" idx="10"/>
          </p:nvPr>
        </p:nvSpPr>
        <p:spPr>
          <a:xfrm>
            <a:off x="1260389" y="1660783"/>
            <a:ext cx="1581665" cy="373964"/>
          </a:xfrm>
        </p:spPr>
        <p:txBody>
          <a:bodyPr/>
          <a:lstStyle/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3957" y="119911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6248" y="2660821"/>
            <a:ext cx="1721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b="1" dirty="0">
                <a:solidFill>
                  <a:schemeClr val="bg1"/>
                </a:solidFill>
                <a:latin typeface="Monotype Corsiva" panose="03010101010201010101" pitchFamily="66" charset="0"/>
              </a:rPr>
              <a:t>Урок</a:t>
            </a:r>
          </a:p>
          <a:p>
            <a:pPr algn="ctr"/>
            <a:r>
              <a:rPr lang="uk-UA" sz="4800" b="1" dirty="0">
                <a:solidFill>
                  <a:schemeClr val="bg1"/>
                </a:solidFill>
                <a:latin typeface="Monotype Corsiva" panose="03010101010201010101" pitchFamily="66" charset="0"/>
              </a:rPr>
              <a:t>№1</a:t>
            </a:r>
            <a:endParaRPr lang="ru-RU" sz="4800" b="1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8194" y="4827761"/>
            <a:ext cx="9013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b="1" dirty="0">
                <a:solidFill>
                  <a:schemeClr val="tx2">
                    <a:lumMod val="75000"/>
                  </a:schemeClr>
                </a:solidFill>
              </a:rPr>
              <a:t>Знайомство з підручником. Осінній настрій. Ліна Костенко «Вже брами літа замикає осінь» </a:t>
            </a:r>
            <a:endParaRPr lang="ru-RU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5965" y="372989"/>
            <a:ext cx="240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>
                <a:solidFill>
                  <a:schemeClr val="bg1"/>
                </a:solidFill>
              </a:rPr>
              <a:t>Читання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8195" y="280656"/>
            <a:ext cx="845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>
                <a:solidFill>
                  <a:schemeClr val="bg1"/>
                </a:solidFill>
              </a:rPr>
              <a:t>Розділ 1. Читаємо й розповідаємо про пригоди й захоплення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10" name="Picture 2" descr="Закружила осень золотая... ~ Плейкасты ~ Beesona.Ru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0" y="1042949"/>
            <a:ext cx="6101292" cy="375464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5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ьная выноска 1"/>
          <p:cNvSpPr/>
          <p:nvPr/>
        </p:nvSpPr>
        <p:spPr>
          <a:xfrm>
            <a:off x="4029131" y="1456401"/>
            <a:ext cx="7743769" cy="4892842"/>
          </a:xfrm>
          <a:prstGeom prst="wedgeEllipseCallout">
            <a:avLst>
              <a:gd name="adj1" fmla="val -50488"/>
              <a:gd name="adj2" fmla="val -39355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30724" y="405926"/>
            <a:ext cx="8732066" cy="681639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Вступне слово автора. Читання тексту вчителем.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20865" y="2170462"/>
            <a:ext cx="61783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«Хто такі справжні читачі?», — </a:t>
            </a: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запитаєте ви. Шукаємо відповідь разом. У цьому нам допоможе </a:t>
            </a: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«Дороговказ для справжніх читачів», </a:t>
            </a: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уміщений на обкладинці і титулі підручника. </a:t>
            </a:r>
          </a:p>
        </p:txBody>
      </p:sp>
      <p:sp>
        <p:nvSpPr>
          <p:cNvPr id="8" name="Прямоугольник 4">
            <a:extLst>
              <a:ext uri="{FF2B5EF4-FFF2-40B4-BE49-F238E27FC236}">
                <a16:creationId xmlns:a16="http://schemas.microsoft.com/office/drawing/2014/main" id="{41300D0C-EC34-4515-9E3A-6F0DC297E5C1}"/>
              </a:ext>
            </a:extLst>
          </p:cNvPr>
          <p:cNvSpPr/>
          <p:nvPr/>
        </p:nvSpPr>
        <p:spPr>
          <a:xfrm>
            <a:off x="0" y="5679234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Підручник.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272" y="1482989"/>
            <a:ext cx="3546859" cy="44219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903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30724" y="405926"/>
            <a:ext cx="8732066" cy="681639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Вступне слово автора. Читання тексту вчителем.</a:t>
            </a:r>
            <a:endParaRPr lang="ru-RU" sz="20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685744" y="2030031"/>
            <a:ext cx="3216898" cy="46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4">
            <a:extLst>
              <a:ext uri="{FF2B5EF4-FFF2-40B4-BE49-F238E27FC236}">
                <a16:creationId xmlns:a16="http://schemas.microsoft.com/office/drawing/2014/main" id="{41300D0C-EC34-4515-9E3A-6F0DC297E5C1}"/>
              </a:ext>
            </a:extLst>
          </p:cNvPr>
          <p:cNvSpPr/>
          <p:nvPr/>
        </p:nvSpPr>
        <p:spPr>
          <a:xfrm>
            <a:off x="0" y="5679234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Підручник.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0" name="Выноска-облако 9"/>
          <p:cNvSpPr/>
          <p:nvPr/>
        </p:nvSpPr>
        <p:spPr>
          <a:xfrm rot="479758">
            <a:off x="569534" y="1509545"/>
            <a:ext cx="7743769" cy="4892842"/>
          </a:xfrm>
          <a:prstGeom prst="cloudCallout">
            <a:avLst>
              <a:gd name="adj1" fmla="val 59510"/>
              <a:gd name="adj2" fmla="val -3989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352226" y="2201481"/>
            <a:ext cx="6178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Роздивіться й обговоріть його в класі та вдома. Розпитайте своїх однолітків і дорослих, думці яких ви довіряєте, що вони думають про те, навіщо люди читають книжки. Сподіваємося, що наш підручник допоможе кожному й кожній із вас дати свою відповідь і доповнити наш дороговказ своїми особистими враженнями й судженнями. </a:t>
            </a:r>
            <a:endParaRPr lang="uk-U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03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ыноска-облако 1"/>
          <p:cNvSpPr/>
          <p:nvPr/>
        </p:nvSpPr>
        <p:spPr>
          <a:xfrm rot="479758">
            <a:off x="4029131" y="1456401"/>
            <a:ext cx="7743769" cy="4892842"/>
          </a:xfrm>
          <a:prstGeom prst="cloudCallout">
            <a:avLst>
              <a:gd name="adj1" fmla="val -57655"/>
              <a:gd name="adj2" fmla="val -2210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30724" y="405926"/>
            <a:ext cx="8732066" cy="681639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Вступне слово автора. Читання тексту вчителем.</a:t>
            </a:r>
            <a:endParaRPr lang="ru-RU" sz="20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316" y="1549230"/>
            <a:ext cx="3216898" cy="46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72196" y="1996112"/>
            <a:ext cx="617838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 головне переконає, що вміння вдумливо читати щодня й отримувати від цього задоволення, — одна з найважливіших особливостей людини двадцять першого сторіччя.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uk-U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ямоугольник 4">
            <a:extLst>
              <a:ext uri="{FF2B5EF4-FFF2-40B4-BE49-F238E27FC236}">
                <a16:creationId xmlns:a16="http://schemas.microsoft.com/office/drawing/2014/main" id="{41300D0C-EC34-4515-9E3A-6F0DC297E5C1}"/>
              </a:ext>
            </a:extLst>
          </p:cNvPr>
          <p:cNvSpPr/>
          <p:nvPr/>
        </p:nvSpPr>
        <p:spPr>
          <a:xfrm>
            <a:off x="0" y="5679234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Підручник.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9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Читання тексту вчителем.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054100" y="1592455"/>
            <a:ext cx="4917042" cy="4134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0477" y="1767065"/>
            <a:ext cx="43642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Ознайомтеся з новим підручником. Знайдіть у змісті перший розділ. Які твори вміщені в ньому? Які автори творів вам знайомі? Яка назва видалася вам особливо цікавою? </a:t>
            </a:r>
            <a:endParaRPr lang="uk-UA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41300D0C-EC34-4515-9E3A-6F0DC297E5C1}"/>
              </a:ext>
            </a:extLst>
          </p:cNvPr>
          <p:cNvSpPr/>
          <p:nvPr/>
        </p:nvSpPr>
        <p:spPr>
          <a:xfrm>
            <a:off x="0" y="5727328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Підручник.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7519" y="1592455"/>
            <a:ext cx="5473853" cy="46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69258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Читання тексту вчителем. 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374283" y="1570984"/>
            <a:ext cx="7143639" cy="47600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Похожее изображение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7385" y="1570984"/>
            <a:ext cx="3216898" cy="46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41300D0C-EC34-4515-9E3A-6F0DC297E5C1}"/>
              </a:ext>
            </a:extLst>
          </p:cNvPr>
          <p:cNvSpPr/>
          <p:nvPr/>
        </p:nvSpPr>
        <p:spPr>
          <a:xfrm>
            <a:off x="0" y="5727328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Підручник.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7568" y="1872827"/>
            <a:ext cx="689230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Читайте вдумливо: 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визначайте тему твору, де й коли відбувалась описана подія; 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залишайте поза увагою незрозуміле; 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визначте, який це вид твору; 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хто дійові особи, які в них почуття, вчинки; </a:t>
            </a:r>
          </a:p>
        </p:txBody>
      </p:sp>
    </p:spTree>
    <p:extLst>
      <p:ext uri="{BB962C8B-B14F-4D97-AF65-F5344CB8AC3E}">
        <p14:creationId xmlns:p14="http://schemas.microsoft.com/office/powerpoint/2010/main" val="23192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69258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Читання тексту вчителем. 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390612" y="1456402"/>
            <a:ext cx="7143639" cy="47600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Похожее изображение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534251" y="1657104"/>
            <a:ext cx="3216898" cy="46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41300D0C-EC34-4515-9E3A-6F0DC297E5C1}"/>
              </a:ext>
            </a:extLst>
          </p:cNvPr>
          <p:cNvSpPr/>
          <p:nvPr/>
        </p:nvSpPr>
        <p:spPr>
          <a:xfrm>
            <a:off x="0" y="5727328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Підручник.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4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0612" y="1818352"/>
            <a:ext cx="68923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Читайте вдумливо: 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прогнозуйте розвиток сюжету; </a:t>
            </a:r>
            <a:endParaRPr lang="uk-U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міркуйте</a:t>
            </a:r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як автор ставиться до </a:t>
            </a: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зображеного, які почуття виникли у </a:t>
            </a: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</a:t>
            </a:r>
            <a:r>
              <a:rPr lang="uk-UA" sz="3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Медіавіконця</a:t>
            </a: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</a:t>
            </a: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вас;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дізнайтеся з про види і джерела інформації</a:t>
            </a:r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uk-U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060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8"/>
            <a:ext cx="8732066" cy="77326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Згадайте – поетеса Ліна Костенко.</a:t>
            </a:r>
          </a:p>
        </p:txBody>
      </p:sp>
      <p:sp>
        <p:nvSpPr>
          <p:cNvPr id="14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1180407" y="1575570"/>
            <a:ext cx="4937760" cy="448737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41515" y="1960216"/>
            <a:ext cx="46155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Ліна Василівна Костенко – </a:t>
            </a:r>
            <a:r>
              <a:rPr lang="ru-RU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uk-UA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українська письменниця, поетеса.</a:t>
            </a:r>
          </a:p>
        </p:txBody>
      </p:sp>
      <p:pic>
        <p:nvPicPr>
          <p:cNvPr id="3074" name="Picture 2" descr="Похожее изображение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42758" y="2027104"/>
            <a:ext cx="3630041" cy="3621737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20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Картинки по запросу лина костенко твори для дiтей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7050" y="3441354"/>
            <a:ext cx="1545430" cy="2075790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619376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Згадайте – поетеса Ліна Костенко.</a:t>
            </a:r>
          </a:p>
        </p:txBody>
      </p:sp>
      <p:sp>
        <p:nvSpPr>
          <p:cNvPr id="14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4629873" y="1724213"/>
            <a:ext cx="7119074" cy="448737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53795" y="1951962"/>
            <a:ext cx="64712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3200" b="1" dirty="0">
                <a:solidFill>
                  <a:srgbClr val="FFFF00"/>
                </a:solidFill>
              </a:rPr>
              <a:t>      </a:t>
            </a: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Ліна Василівна Костенко – </a:t>
            </a: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народилася поетеса 1930 року в місті </a:t>
            </a:r>
            <a:r>
              <a:rPr lang="uk-UA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Ржищеві</a:t>
            </a:r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Київщині в учительській сім'ї. Писати вірші почала з дитинства.</a:t>
            </a:r>
          </a:p>
          <a:p>
            <a:pPr algn="just"/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Образи віршів Ліни Василівни яскраві, несподівані, пробуджують фантазію читачів, добрі почуття.</a:t>
            </a:r>
          </a:p>
        </p:txBody>
      </p:sp>
      <p:pic>
        <p:nvPicPr>
          <p:cNvPr id="4100" name="Picture 4" descr="Похожее изображение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5338" y="3506864"/>
            <a:ext cx="1551653" cy="2075790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Похожее изображение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743" y="1596197"/>
            <a:ext cx="2142332" cy="2156615"/>
          </a:xfrm>
          <a:prstGeom prst="ellipse">
            <a:avLst/>
          </a:prstGeom>
          <a:ln w="381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38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701663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Прочитайте слова, правильно </a:t>
            </a:r>
            <a:r>
              <a:rPr lang="uk-UA" sz="2000" b="1" dirty="0" err="1">
                <a:solidFill>
                  <a:schemeClr val="bg1"/>
                </a:solidFill>
              </a:rPr>
              <a:t>ставте</a:t>
            </a:r>
            <a:r>
              <a:rPr lang="uk-UA" sz="2000" b="1" dirty="0">
                <a:solidFill>
                  <a:schemeClr val="bg1"/>
                </a:solidFill>
              </a:rPr>
              <a:t> наголос. </a:t>
            </a:r>
          </a:p>
          <a:p>
            <a:pPr algn="ctr"/>
            <a:r>
              <a:rPr lang="uk-UA" sz="2000" b="1" dirty="0">
                <a:solidFill>
                  <a:schemeClr val="bg1"/>
                </a:solidFill>
              </a:rPr>
              <a:t>Назвіть орфограми, які є в словах.</a:t>
            </a:r>
          </a:p>
        </p:txBody>
      </p:sp>
      <p:sp>
        <p:nvSpPr>
          <p:cNvPr id="11" name="Заголовок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7344159" y="1651961"/>
            <a:ext cx="4023714" cy="4728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40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задощило</a:t>
            </a:r>
          </a:p>
          <a:p>
            <a:pPr algn="ctr" eaLnBrk="0" hangingPunct="0">
              <a:defRPr/>
            </a:pPr>
            <a:r>
              <a:rPr lang="uk-UA" sz="40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захлюпало</a:t>
            </a:r>
          </a:p>
          <a:p>
            <a:pPr algn="ctr" eaLnBrk="0" hangingPunct="0">
              <a:defRPr/>
            </a:pPr>
            <a:r>
              <a:rPr lang="uk-UA" sz="40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припинили</a:t>
            </a:r>
          </a:p>
          <a:p>
            <a:pPr algn="ctr" eaLnBrk="0" hangingPunct="0">
              <a:defRPr/>
            </a:pPr>
            <a:r>
              <a:rPr lang="uk-UA" sz="40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чемодан</a:t>
            </a:r>
          </a:p>
          <a:p>
            <a:pPr algn="ctr" eaLnBrk="0" hangingPunct="0">
              <a:defRPr/>
            </a:pPr>
            <a:r>
              <a:rPr lang="uk-UA" sz="40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замикала</a:t>
            </a:r>
          </a:p>
          <a:p>
            <a:pPr algn="ctr" eaLnBrk="0" hangingPunct="0">
              <a:defRPr/>
            </a:pPr>
            <a:r>
              <a:rPr lang="uk-UA" sz="40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погубила</a:t>
            </a:r>
          </a:p>
          <a:p>
            <a:pPr algn="ctr" eaLnBrk="0" hangingPunct="0">
              <a:defRPr/>
            </a:pPr>
            <a:r>
              <a:rPr lang="uk-UA" sz="4000" b="1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rPr>
              <a:t>журавлині</a:t>
            </a:r>
          </a:p>
        </p:txBody>
      </p:sp>
      <p:sp>
        <p:nvSpPr>
          <p:cNvPr id="13" name="Равнобедренный треугольник 12"/>
          <p:cNvSpPr/>
          <p:nvPr/>
        </p:nvSpPr>
        <p:spPr>
          <a:xfrm rot="6556522">
            <a:off x="9759824" y="1944890"/>
            <a:ext cx="152555" cy="560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/>
          <p:cNvSpPr/>
          <p:nvPr/>
        </p:nvSpPr>
        <p:spPr>
          <a:xfrm rot="6556522">
            <a:off x="9331358" y="2569183"/>
            <a:ext cx="152555" cy="560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авнобедренный треугольник 15"/>
          <p:cNvSpPr/>
          <p:nvPr/>
        </p:nvSpPr>
        <p:spPr>
          <a:xfrm rot="6556522">
            <a:off x="9859358" y="3786911"/>
            <a:ext cx="152555" cy="560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Равнобедренный треугольник 18"/>
          <p:cNvSpPr/>
          <p:nvPr/>
        </p:nvSpPr>
        <p:spPr>
          <a:xfrm rot="6556522">
            <a:off x="9708203" y="4371798"/>
            <a:ext cx="152555" cy="560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Равнобедренный треугольник 21"/>
          <p:cNvSpPr/>
          <p:nvPr/>
        </p:nvSpPr>
        <p:spPr>
          <a:xfrm rot="6556522">
            <a:off x="9863062" y="3249893"/>
            <a:ext cx="152555" cy="560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6"/>
          <p:cNvSpPr/>
          <p:nvPr/>
        </p:nvSpPr>
        <p:spPr>
          <a:xfrm rot="6556522">
            <a:off x="9656584" y="4990063"/>
            <a:ext cx="152555" cy="560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/>
          <p:cNvSpPr/>
          <p:nvPr/>
        </p:nvSpPr>
        <p:spPr>
          <a:xfrm rot="6556522">
            <a:off x="9905984" y="5628932"/>
            <a:ext cx="152555" cy="560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542" y="1671054"/>
            <a:ext cx="5282869" cy="47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677046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Читання тексту учнями. Робота в парах. Бесіда за змістом тексту з елементами вибіркового читання.</a:t>
            </a:r>
          </a:p>
        </p:txBody>
      </p:sp>
      <p:sp>
        <p:nvSpPr>
          <p:cNvPr id="11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1255595" y="1414793"/>
            <a:ext cx="10242722" cy="498269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0623" y="1591631"/>
            <a:ext cx="9917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Який настрій викликає вірш?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Які картини постають у твоїй уяві за рядками вірша?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Поміркуйте разом. Знайдіть вислови з переносним значенням. Які образи осені вони створюють?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 якому темпі та з якою силою голосу краще прочитати вірш?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Які звуки у виділених словах підсилюють осінній настрій твору? </a:t>
            </a:r>
          </a:p>
        </p:txBody>
      </p:sp>
      <p:sp>
        <p:nvSpPr>
          <p:cNvPr id="14" name="Прямоугольник 4">
            <a:extLst>
              <a:ext uri="{FF2B5EF4-FFF2-40B4-BE49-F238E27FC236}">
                <a16:creationId xmlns:a16="http://schemas.microsoft.com/office/drawing/2014/main" id="{41300D0C-EC34-4515-9E3A-6F0DC297E5C1}"/>
              </a:ext>
            </a:extLst>
          </p:cNvPr>
          <p:cNvSpPr/>
          <p:nvPr/>
        </p:nvSpPr>
        <p:spPr>
          <a:xfrm>
            <a:off x="0" y="5727328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Підручник.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5</a:t>
            </a:r>
            <a:endParaRPr lang="ru-RU" sz="4000" b="1" dirty="0">
              <a:solidFill>
                <a:schemeClr val="bg1"/>
              </a:solidFill>
            </a:endParaRPr>
          </a:p>
        </p:txBody>
      </p:sp>
      <p:pic>
        <p:nvPicPr>
          <p:cNvPr id="6164" name="Picture 20" descr="ÐÐ°ÑÑÐ¸Ð½ÐºÐ¸ Ð¿Ð¾ Ð·Ð°Ð¿ÑÐ¾ÑÑ ÐºÐ»Ð¸Ð¿Ð°ÑÑ Ð´ÐµÑÐ¸ ÑÐ¸ÑÐ°ÑÑ ÐºÐ½Ð¸Ð³Ñ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5068" y="1411187"/>
            <a:ext cx="8505779" cy="470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холодный Emoticon смешной имеет вопрос о метки Иллюстрация штока ...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375">
                        <a14:foregroundMark x1="29375" y1="45750" x2="29375" y2="45750"/>
                        <a14:foregroundMark x1="37375" y1="43125" x2="37375" y2="43125"/>
                        <a14:foregroundMark x1="31000" y1="75250" x2="31000" y2="75250"/>
                        <a14:foregroundMark x1="65875" y1="70250" x2="65875" y2="70250"/>
                        <a14:foregroundMark x1="76500" y1="70000" x2="76500" y2="70000"/>
                        <a14:foregroundMark x1="67000" y1="79625" x2="67000" y2="79625"/>
                        <a14:foregroundMark x1="62375" y1="80375" x2="62375" y2="80375"/>
                        <a14:foregroundMark x1="72125" y1="77500" x2="72125" y2="77500"/>
                        <a14:foregroundMark x1="35625" y1="78000" x2="35625" y2="78000"/>
                        <a14:foregroundMark x1="36250" y1="72375" x2="36250" y2="72375"/>
                        <a14:foregroundMark x1="31750" y1="53250" x2="31750" y2="53250"/>
                        <a14:foregroundMark x1="19375" y1="15875" x2="19375" y2="15875"/>
                        <a14:foregroundMark x1="29250" y1="19250" x2="29250" y2="19250"/>
                        <a14:foregroundMark x1="42875" y1="29500" x2="42875" y2="29500"/>
                        <a14:backgroundMark x1="17875" y1="80375" x2="17875" y2="80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7903" y="5426978"/>
            <a:ext cx="1659482" cy="165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1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Блог инструктора по физической культуре Кореньковой Людмилы Владимировны :  ПРОГУЛКА В ОСЕННИЙ ЛЕС"/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20" y="1693818"/>
            <a:ext cx="5564289" cy="37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Окно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496" y="1382905"/>
            <a:ext cx="5830643" cy="40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Скругленный прямоугольник 32"/>
          <p:cNvSpPr/>
          <p:nvPr/>
        </p:nvSpPr>
        <p:spPr>
          <a:xfrm>
            <a:off x="6385823" y="1668122"/>
            <a:ext cx="5181893" cy="345809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30724" y="405925"/>
            <a:ext cx="8732066" cy="687151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Емоційне налаштування.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27016" y="2231583"/>
            <a:ext cx="4822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Всіх до класу він </a:t>
            </a:r>
            <a:r>
              <a:rPr lang="uk-UA" sz="3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скликає</a:t>
            </a:r>
            <a:endParaRPr lang="uk-UA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ctr"/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Голосистий наш дзвінок,</a:t>
            </a:r>
          </a:p>
          <a:p>
            <a:pPr algn="ctr"/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 ми радо поспішаєм</a:t>
            </a:r>
          </a:p>
          <a:p>
            <a:pPr algn="ctr"/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цікавий наш… </a:t>
            </a:r>
            <a:endParaRPr lang="ru-RU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704" y="3193283"/>
            <a:ext cx="2628114" cy="33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4720" y="3080056"/>
            <a:ext cx="2380068" cy="3468824"/>
          </a:xfrm>
          <a:prstGeom prst="rect">
            <a:avLst/>
          </a:prstGeom>
        </p:spPr>
      </p:pic>
      <p:pic>
        <p:nvPicPr>
          <p:cNvPr id="12" name="Picture 18" descr="Школьный звонок. Колокольчик. Анимированная картинка"/>
          <p:cNvPicPr>
            <a:picLocks noChangeAspect="1" noChangeArrowheads="1" noCrop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1201">
            <a:off x="10535549" y="1342165"/>
            <a:ext cx="1778836" cy="177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9604127" y="4118528"/>
            <a:ext cx="1694280" cy="707886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endParaRPr lang="uk-UA" sz="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урок.</a:t>
            </a:r>
            <a:endParaRPr lang="ru-RU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85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 descr="Dictionary clipart 2 » Clipart Station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7651" y="2034009"/>
            <a:ext cx="2903982" cy="330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Разные картинки - Картинки - Фотоальбом, текстуры, обои, картинки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8125" y="1456403"/>
            <a:ext cx="9111599" cy="508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706779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Скринька очікувань.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65145" y="2034009"/>
            <a:ext cx="73368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600" b="1" dirty="0">
                <a:solidFill>
                  <a:srgbClr val="CC0099"/>
                </a:solidFill>
              </a:rPr>
              <a:t>Скринька </a:t>
            </a:r>
            <a:r>
              <a:rPr lang="uk-UA" sz="2600" b="1" dirty="0" err="1">
                <a:solidFill>
                  <a:srgbClr val="CC0099"/>
                </a:solidFill>
              </a:rPr>
              <a:t>оч</a:t>
            </a:r>
            <a:r>
              <a:rPr lang="en-US" sz="2600" b="1" dirty="0" err="1">
                <a:solidFill>
                  <a:srgbClr val="CC0099"/>
                </a:solidFill>
              </a:rPr>
              <a:t>i</a:t>
            </a:r>
            <a:r>
              <a:rPr lang="uk-UA" sz="2600" b="1" dirty="0">
                <a:solidFill>
                  <a:srgbClr val="CC0099"/>
                </a:solidFill>
              </a:rPr>
              <a:t>кувань </a:t>
            </a:r>
          </a:p>
          <a:p>
            <a:r>
              <a:rPr lang="uk-UA" sz="2600" b="1" dirty="0"/>
              <a:t>Чи справдилися твої очікування щодо літнього читання? Які цікаві книжки тобі трапилися? Про які з них ти хочеш розповісти? А що очікуєш від уроків літературного читання в 4-му класі? Запиши вдома свої міркування. На наступному уроці поклади свою записку у скриньку. Наприкінці першого семестру ти перевіриш, що з побажань здійснилось, а що — ні.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672921" y="57587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  </a:t>
            </a:r>
            <a:endParaRPr lang="ru-RU" dirty="0"/>
          </a:p>
        </p:txBody>
      </p:sp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41300D0C-EC34-4515-9E3A-6F0DC297E5C1}"/>
              </a:ext>
            </a:extLst>
          </p:cNvPr>
          <p:cNvSpPr/>
          <p:nvPr/>
        </p:nvSpPr>
        <p:spPr>
          <a:xfrm>
            <a:off x="0" y="5727328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Підручник.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5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677046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Вправа «Мікрофон».</a:t>
            </a:r>
          </a:p>
        </p:txBody>
      </p:sp>
      <p:sp>
        <p:nvSpPr>
          <p:cNvPr id="11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3459296" y="1456402"/>
            <a:ext cx="5557704" cy="498269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2161" y="1609130"/>
            <a:ext cx="5029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 називається підручник, з яким ви познайомились?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Хто його автор?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 що ви дізналися на уроці?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 називається вірш, який ви прочитали, хто його автор?</a:t>
            </a:r>
          </a:p>
        </p:txBody>
      </p:sp>
      <p:pic>
        <p:nvPicPr>
          <p:cNvPr id="9" name="Picture 2" descr="Похожее изображение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263" y="1633240"/>
            <a:ext cx="3216898" cy="46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0567" y1="16743" x2="70567" y2="16743"/>
                        <a14:foregroundMark x1="67376" y1="16972" x2="67376" y2="16972"/>
                        <a14:foregroundMark x1="47872" y1="17661" x2="47872" y2="17661"/>
                        <a14:foregroundMark x1="18794" y1="26835" x2="18794" y2="26835"/>
                        <a14:foregroundMark x1="15248" y1="17890" x2="15248" y2="17890"/>
                        <a14:foregroundMark x1="13475" y1="14450" x2="13475" y2="14450"/>
                        <a14:foregroundMark x1="8865" y1="18578" x2="8865" y2="18578"/>
                        <a14:foregroundMark x1="11702" y1="21560" x2="11702" y2="21560"/>
                        <a14:foregroundMark x1="17021" y1="15367" x2="17021" y2="15367"/>
                        <a14:foregroundMark x1="80496" y1="55734" x2="80496" y2="55734"/>
                        <a14:foregroundMark x1="73050" y1="57339" x2="73050" y2="57339"/>
                        <a14:foregroundMark x1="54965" y1="27523" x2="54965" y2="27523"/>
                        <a14:foregroundMark x1="51064" y1="32798" x2="51064" y2="32798"/>
                        <a14:foregroundMark x1="10993" y1="14450" x2="10993" y2="14450"/>
                        <a14:foregroundMark x1="10638" y1="16055" x2="10638" y2="16055"/>
                        <a14:foregroundMark x1="7092" y1="16743" x2="7092" y2="16743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7492"/>
          <a:stretch/>
        </p:blipFill>
        <p:spPr bwMode="auto">
          <a:xfrm flipH="1">
            <a:off x="9430438" y="2387359"/>
            <a:ext cx="2456761" cy="35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0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Рухлива вправа</a:t>
            </a:r>
            <a:endParaRPr lang="ru-RU" sz="20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58C5B0-4ED2-459B-8532-FA7A458FC4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7578" y="2085952"/>
            <a:ext cx="6900032" cy="38812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D7CDBA-1596-4AC8-AE3C-6D967E8106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1249271"/>
            <a:ext cx="1834393" cy="19811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1E0AEC-CE4E-438E-8221-FBAB2C23CD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80" y="4229006"/>
            <a:ext cx="2426445" cy="246989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ACE0E24-1BDE-49C0-AC0B-09893BF6E91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2563" y="5704110"/>
            <a:ext cx="1022350" cy="11041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03FE00A-A62F-431F-9251-0BA96BDF59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436" y="5704110"/>
            <a:ext cx="1022350" cy="110413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B9B7160-7D90-4EEA-87F7-0EC0C6C689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1725" y="3410256"/>
            <a:ext cx="3146289" cy="339799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855D78-15F6-4087-B931-E39E18F2F4E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5242" y="1127662"/>
            <a:ext cx="2440409" cy="263564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FDE6561-8509-4745-A19A-AF8D96ED94A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201" y="890780"/>
            <a:ext cx="1441817" cy="155716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BC73600-2430-421C-9032-69FE63BB199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313" y="988057"/>
            <a:ext cx="1220203" cy="13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1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30"/>
            <a:ext cx="8732066" cy="50020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Пояснення домашнього завдання.</a:t>
            </a:r>
          </a:p>
        </p:txBody>
      </p:sp>
      <p:sp>
        <p:nvSpPr>
          <p:cNvPr id="23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742350" y="1862732"/>
            <a:ext cx="5029435" cy="369309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831" y="1954840"/>
            <a:ext cx="448466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Підручник с.5.</a:t>
            </a:r>
          </a:p>
          <a:p>
            <a:pPr algn="ctr"/>
            <a:r>
              <a:rPr lang="uk-U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Прочитайте виразно вірш своїм рідним. </a:t>
            </a: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Підготуйте розповідь про улюблену книжку, яку ви прочитали влітку.</a:t>
            </a:r>
          </a:p>
        </p:txBody>
      </p:sp>
      <p:pic>
        <p:nvPicPr>
          <p:cNvPr id="8" name="Picture 6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60602" y="1586347"/>
            <a:ext cx="5531062" cy="43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36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6F18290F-02C1-493B-B24A-343BB9484D7F}"/>
              </a:ext>
            </a:extLst>
          </p:cNvPr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Рефлексія.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uk-UA" sz="2000" b="1" dirty="0">
                <a:solidFill>
                  <a:schemeClr val="bg1"/>
                </a:solidFill>
              </a:rPr>
              <a:t>Оберіть відповідну цеглинку </a:t>
            </a:r>
            <a:r>
              <a:rPr lang="uk-UA" sz="2000" b="1" dirty="0" err="1">
                <a:solidFill>
                  <a:schemeClr val="bg1"/>
                </a:solidFill>
              </a:rPr>
              <a:t>лего</a:t>
            </a:r>
            <a:r>
              <a:rPr lang="uk-UA" sz="2000" b="1" dirty="0">
                <a:solidFill>
                  <a:schemeClr val="bg1"/>
                </a:solidFill>
              </a:rPr>
              <a:t>.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8" name="Дата 1">
            <a:extLst>
              <a:ext uri="{FF2B5EF4-FFF2-40B4-BE49-F238E27FC236}">
                <a16:creationId xmlns:a16="http://schemas.microsoft.com/office/drawing/2014/main" id="{37B11F9D-A2DF-4436-8B3D-7D173A225923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4C5E1-3716-4492-BBB5-B41AA4913A2C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3342-029B-4C75-BB88-C367F6B941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02" y="4863667"/>
            <a:ext cx="4966283" cy="1821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D629D0-336C-419F-A8A4-2C0197B936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844" y="2935280"/>
            <a:ext cx="5298087" cy="19428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A90978-B131-4245-BEFF-17900FECEF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359" y="1054570"/>
            <a:ext cx="5103303" cy="18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6F18290F-02C1-493B-B24A-343BB9484D7F}"/>
              </a:ext>
            </a:extLst>
          </p:cNvPr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Рефлексія.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uk-UA" sz="2000" b="1" dirty="0">
                <a:solidFill>
                  <a:schemeClr val="bg1"/>
                </a:solidFill>
              </a:rPr>
              <a:t>Створимо пірамідку нашого настрою.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8" name="Дата 1">
            <a:extLst>
              <a:ext uri="{FF2B5EF4-FFF2-40B4-BE49-F238E27FC236}">
                <a16:creationId xmlns:a16="http://schemas.microsoft.com/office/drawing/2014/main" id="{37B11F9D-A2DF-4436-8B3D-7D173A225923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4C5E1-3716-4492-BBB5-B41AA4913A2C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2258A9F-8212-49B1-95DF-38C4E708E613}"/>
              </a:ext>
            </a:extLst>
          </p:cNvPr>
          <p:cNvGrpSpPr/>
          <p:nvPr/>
        </p:nvGrpSpPr>
        <p:grpSpPr>
          <a:xfrm>
            <a:off x="216770" y="2131040"/>
            <a:ext cx="11758460" cy="3266128"/>
            <a:chOff x="2233765" y="2416091"/>
            <a:chExt cx="7095632" cy="1970942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CDC0D07-BCA4-43BA-943E-A61F5BC9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4685" y="3901258"/>
              <a:ext cx="1324712" cy="485775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7FD3DB48-8647-4217-B1DE-6D0B98708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2635" y="3901258"/>
              <a:ext cx="1324712" cy="48577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3CFCFC9C-D992-4D0F-97AF-CA4B6B78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3695" y="3901258"/>
              <a:ext cx="1324712" cy="485775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ECD47C33-D5B9-4E96-83DF-AEF1FE0C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1645" y="3901258"/>
              <a:ext cx="1324712" cy="48577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BF01A5CB-26BD-45DD-88D0-A1E9B453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2705" y="3901257"/>
              <a:ext cx="1324712" cy="485775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F0C88430-E17B-4753-864B-FCDF9CDAF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3765" y="3901256"/>
              <a:ext cx="1324712" cy="485775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062CD9BD-64E4-4776-83D0-02385D6A5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8477" y="3596493"/>
              <a:ext cx="1324712" cy="485775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61CFA840-AB05-4EAD-9BF5-8BA20D03C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3009" y="3596493"/>
              <a:ext cx="1324712" cy="4857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0CAE8A8F-ED90-45B6-9BFE-936E2D4D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7000" y="3596492"/>
              <a:ext cx="1324712" cy="485775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2A56DD96-B1F7-4F1C-ADA8-96AA5C7F5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5129" y="3602023"/>
              <a:ext cx="1324712" cy="485775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E11BBB4F-404C-4E5B-A942-0561BF9D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4391" y="3591422"/>
              <a:ext cx="1324712" cy="485775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0DCA355C-9011-4AA5-8EB6-B254531EB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7892" y="3291728"/>
              <a:ext cx="1324712" cy="485775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D78B8658-2E7D-457C-B7BF-AABF9F0ED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7991" y="3283940"/>
              <a:ext cx="1324712" cy="485775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2C337BD8-1A07-4057-9340-4CF9529A0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0971" y="3289471"/>
              <a:ext cx="1324712" cy="48577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35541D30-3110-49B0-B435-C9AA00F5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031" y="3289471"/>
              <a:ext cx="1324712" cy="485775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7B18C06D-0181-41C6-A3E2-2C099413B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1863" y="3003434"/>
              <a:ext cx="1324712" cy="48577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40088A84-4338-4DB1-AAF9-E9BA8FBA4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9468" y="3003434"/>
              <a:ext cx="1324712" cy="485775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4681C890-2938-4826-8E65-94D2B61CA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0428" y="3002428"/>
              <a:ext cx="1324712" cy="485775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D56E03B9-4415-403C-833B-8A9DEF3BC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895" y="2715447"/>
              <a:ext cx="1324712" cy="485775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DEF81BC7-2234-4250-B943-8CF44F2C9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7392" y="2715385"/>
              <a:ext cx="1324712" cy="485775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36CA5EBA-688D-4105-BC6C-C57F519E2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3877" y="2416091"/>
              <a:ext cx="1324712" cy="485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965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Осень» — карточка от пользователя Ирина И. в Яндекс.Коллекциях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1420" y="1283677"/>
            <a:ext cx="11503026" cy="53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Ознайомлення з підручником. Бесіда. Обкладинка.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176" y="2813897"/>
            <a:ext cx="1678358" cy="2532325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725" y="2813898"/>
            <a:ext cx="1702960" cy="2532324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001" y="2813898"/>
            <a:ext cx="1704527" cy="2532324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1018" y="2813898"/>
            <a:ext cx="1718216" cy="2532324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34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Ознайомлення з підручником. Бесіда. Форзаци.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04" y="1456402"/>
            <a:ext cx="5569528" cy="4027016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521" y="1456402"/>
            <a:ext cx="5576866" cy="4027016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  <p:pic>
        <p:nvPicPr>
          <p:cNvPr id="9" name="Picture 2" descr="Плейкаст «Поздравляю с днем бабушек и дедушек!»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304" y="1830366"/>
            <a:ext cx="6770196" cy="541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Плейкаст «Поздравляю с днем бабушек и дедушек!»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304" y="-1399039"/>
            <a:ext cx="6770196" cy="541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Плейкаст «Поздравляю с днем бабушек и дедушек!»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4598" y="-1399039"/>
            <a:ext cx="6770196" cy="541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Плейкаст «Поздравляю с днем бабушек и дедушек!»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0132" y="1683003"/>
            <a:ext cx="6770196" cy="541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07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качать обои vintage, цветы, фон, leaves, autumn, листья, ягоды ...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099" y="1298140"/>
            <a:ext cx="11430000" cy="519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61692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Ознайомлення з підручником. Бесіда. Розгляньте умовні позначення. </a:t>
            </a:r>
          </a:p>
          <a:p>
            <a:pPr algn="ctr"/>
            <a:r>
              <a:rPr lang="uk-UA" sz="2000" b="1" dirty="0">
                <a:solidFill>
                  <a:schemeClr val="bg1"/>
                </a:solidFill>
              </a:rPr>
              <a:t>Що вони означають? (с.2).</a:t>
            </a:r>
          </a:p>
        </p:txBody>
      </p:sp>
      <p:pic>
        <p:nvPicPr>
          <p:cNvPr id="3076" name="Picture 4" descr="клипарт школьный | Записи с меткой клипарт школьный | Дневник ...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0332" y="2224169"/>
            <a:ext cx="4463806" cy="369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9585" y="2483853"/>
            <a:ext cx="3067915" cy="2716884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310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Новый литературный свежий баннерный фон осенью осень новый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243" y="1441969"/>
            <a:ext cx="11446566" cy="506749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Ознайомлення з підручником. Бесіда. Зміст підручника.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923901" y="2277601"/>
            <a:ext cx="4094894" cy="37407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97362" y="2421296"/>
            <a:ext cx="36347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ru-RU" sz="2800" b="1" dirty="0">
                <a:solidFill>
                  <a:srgbClr val="FFFF00"/>
                </a:solidFill>
              </a:rPr>
              <a:t>- Чим закінчується підручник?</a:t>
            </a:r>
          </a:p>
          <a:p>
            <a:pPr algn="ctr"/>
            <a:r>
              <a:rPr lang="uk-UA" altLang="ru-RU" sz="2800" b="1" dirty="0">
                <a:solidFill>
                  <a:srgbClr val="FFFF00"/>
                </a:solidFill>
              </a:rPr>
              <a:t>- Твори розміщено за розділами. </a:t>
            </a:r>
          </a:p>
          <a:p>
            <a:pPr algn="ctr"/>
            <a:r>
              <a:rPr lang="uk-UA" altLang="ru-RU" sz="2800" b="1" dirty="0">
                <a:solidFill>
                  <a:srgbClr val="FFFF00"/>
                </a:solidFill>
              </a:rPr>
              <a:t>- Прочитайте, які розділи будемо вивчати.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7432" y="3049822"/>
            <a:ext cx="1246287" cy="185178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5725" y="3049822"/>
            <a:ext cx="1241720" cy="1851782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25" y="3049822"/>
            <a:ext cx="1248118" cy="1851784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243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rasucka 1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4312" y="2411025"/>
            <a:ext cx="2532887" cy="293867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798416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Автори підручника – Савченко Олександра Яківна, </a:t>
            </a:r>
          </a:p>
          <a:p>
            <a:pPr algn="ctr"/>
            <a:r>
              <a:rPr lang="uk-UA" sz="2000" b="1" dirty="0" err="1">
                <a:solidFill>
                  <a:schemeClr val="bg1"/>
                </a:solidFill>
              </a:rPr>
              <a:t>Красуцька</a:t>
            </a:r>
            <a:r>
              <a:rPr lang="uk-UA" sz="2000" b="1" dirty="0">
                <a:solidFill>
                  <a:schemeClr val="bg1"/>
                </a:solidFill>
              </a:rPr>
              <a:t> Ірина Володимирівна  </a:t>
            </a:r>
          </a:p>
        </p:txBody>
      </p:sp>
      <p:sp>
        <p:nvSpPr>
          <p:cNvPr id="9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3341656" y="1590392"/>
            <a:ext cx="5666874" cy="451320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0104" y="1861834"/>
            <a:ext cx="51374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ru-RU" sz="2800" b="1" dirty="0">
                <a:solidFill>
                  <a:srgbClr val="FFFF00"/>
                </a:solidFill>
              </a:rPr>
              <a:t>ЛЮБІ ДІВЧАТКА І ХЛОПЧИКИ! Ви розгортаєте новий підручник з </a:t>
            </a:r>
            <a:r>
              <a:rPr lang="uk-UA" altLang="ru-RU" sz="2800" b="1" dirty="0">
                <a:solidFill>
                  <a:schemeClr val="bg1"/>
                </a:solidFill>
              </a:rPr>
              <a:t>літературного читання</a:t>
            </a:r>
            <a:r>
              <a:rPr lang="uk-UA" altLang="ru-RU" sz="2800" b="1" dirty="0">
                <a:solidFill>
                  <a:srgbClr val="FFFF00"/>
                </a:solidFill>
              </a:rPr>
              <a:t>. І нам би дуже хотілося, щоб ви зрозуміли, наскільки ця книжка потрібна й корисна. Сьогодні, у 4-му класі, і завтра-післязавтра, у дорослому майбутньому.</a:t>
            </a:r>
            <a:endParaRPr lang="uk-UA" altLang="ru-RU" sz="2800" b="1" dirty="0">
              <a:solidFill>
                <a:schemeClr val="bg1"/>
              </a:solidFill>
            </a:endParaRPr>
          </a:p>
        </p:txBody>
      </p:sp>
      <p:pic>
        <p:nvPicPr>
          <p:cNvPr id="12" name="Рисунок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32987" y="2411025"/>
            <a:ext cx="2501939" cy="2871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45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ыноска-облако 1"/>
          <p:cNvSpPr/>
          <p:nvPr/>
        </p:nvSpPr>
        <p:spPr>
          <a:xfrm rot="479758">
            <a:off x="4029131" y="1456401"/>
            <a:ext cx="7743769" cy="4892842"/>
          </a:xfrm>
          <a:prstGeom prst="cloudCallout">
            <a:avLst>
              <a:gd name="adj1" fmla="val -57655"/>
              <a:gd name="adj2" fmla="val -2210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30724" y="405926"/>
            <a:ext cx="8732066" cy="681639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Вступне слово автора. Читання тексту вчителем.</a:t>
            </a:r>
            <a:endParaRPr lang="ru-RU" sz="20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316" y="1549230"/>
            <a:ext cx="3216898" cy="46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72196" y="1996112"/>
            <a:ext cx="617838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Адже за її допомогою ви не лише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ознайомитеся з творчістю багатьох українських і зарубіжних письменників;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відкриєте нові імена й жанри усної народної творчості;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вдосконалите навички читання та розуміння поетичних, прозових і науково-художніх текстів;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краще зрозумієте, як орієнтуватися в сучасному медіапросторі;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uk-U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ямоугольник 4">
            <a:extLst>
              <a:ext uri="{FF2B5EF4-FFF2-40B4-BE49-F238E27FC236}">
                <a16:creationId xmlns:a16="http://schemas.microsoft.com/office/drawing/2014/main" id="{41300D0C-EC34-4515-9E3A-6F0DC297E5C1}"/>
              </a:ext>
            </a:extLst>
          </p:cNvPr>
          <p:cNvSpPr/>
          <p:nvPr/>
        </p:nvSpPr>
        <p:spPr>
          <a:xfrm>
            <a:off x="0" y="5679234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Підручник.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46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30724" y="405926"/>
            <a:ext cx="8732066" cy="681639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Вступне слово автора. Читання тексту вчителем.</a:t>
            </a:r>
            <a:endParaRPr lang="ru-RU" sz="20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685744" y="2030031"/>
            <a:ext cx="3216898" cy="46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4">
            <a:extLst>
              <a:ext uri="{FF2B5EF4-FFF2-40B4-BE49-F238E27FC236}">
                <a16:creationId xmlns:a16="http://schemas.microsoft.com/office/drawing/2014/main" id="{41300D0C-EC34-4515-9E3A-6F0DC297E5C1}"/>
              </a:ext>
            </a:extLst>
          </p:cNvPr>
          <p:cNvSpPr/>
          <p:nvPr/>
        </p:nvSpPr>
        <p:spPr>
          <a:xfrm>
            <a:off x="0" y="5679234"/>
            <a:ext cx="1054100" cy="1130672"/>
          </a:xfrm>
          <a:prstGeom prst="rect">
            <a:avLst/>
          </a:prstGeom>
          <a:solidFill>
            <a:srgbClr val="2F3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200" b="1" dirty="0">
                <a:solidFill>
                  <a:schemeClr val="bg1"/>
                </a:solidFill>
              </a:rPr>
              <a:t>Підручник.</a:t>
            </a:r>
          </a:p>
          <a:p>
            <a:pPr algn="ctr"/>
            <a:r>
              <a:rPr lang="uk-UA" b="1" dirty="0">
                <a:solidFill>
                  <a:schemeClr val="bg1"/>
                </a:solidFill>
              </a:rPr>
              <a:t>Сторінка</a:t>
            </a:r>
          </a:p>
          <a:p>
            <a:pPr algn="ctr"/>
            <a:r>
              <a:rPr lang="uk-UA" sz="4000" b="1" dirty="0">
                <a:solidFill>
                  <a:schemeClr val="bg1"/>
                </a:solidFill>
              </a:rPr>
              <a:t>3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0" name="Выноска-облако 9"/>
          <p:cNvSpPr/>
          <p:nvPr/>
        </p:nvSpPr>
        <p:spPr>
          <a:xfrm rot="479758">
            <a:off x="569534" y="1509545"/>
            <a:ext cx="7743769" cy="4892842"/>
          </a:xfrm>
          <a:prstGeom prst="cloudCallout">
            <a:avLst>
              <a:gd name="adj1" fmla="val 59510"/>
              <a:gd name="adj2" fmla="val -3989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352226" y="2201481"/>
            <a:ext cx="61783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Адже за її допомогою ви не лише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дізнаєтеся багато нового про минуле, сьогодення і майбутнє людства, почуття, які нас об’єднують;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розвиватимете свої творчі здібності, а й будете вчитися образно й критично мислити, діяти і мріяти, стаючи справжніми читачами й читачками. </a:t>
            </a:r>
          </a:p>
        </p:txBody>
      </p:sp>
    </p:spTree>
    <p:extLst>
      <p:ext uri="{BB962C8B-B14F-4D97-AF65-F5344CB8AC3E}">
        <p14:creationId xmlns:p14="http://schemas.microsoft.com/office/powerpoint/2010/main" val="3355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VER_BOOKMARK" val="п2013629132224SlideId258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28348</TotalTime>
  <Words>918</Words>
  <Application>Microsoft Office PowerPoint</Application>
  <PresentationFormat>Широкоэкранный</PresentationFormat>
  <Paragraphs>167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</vt:lpstr>
      <vt:lpstr>Calibri Light</vt:lpstr>
      <vt:lpstr>Monotype Corsiva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Vasyl Tsupa</dc:creator>
  <cp:lastModifiedBy>Пользователь</cp:lastModifiedBy>
  <cp:revision>1740</cp:revision>
  <dcterms:created xsi:type="dcterms:W3CDTF">2018-01-05T16:38:53Z</dcterms:created>
  <dcterms:modified xsi:type="dcterms:W3CDTF">2022-09-01T05:44:14Z</dcterms:modified>
</cp:coreProperties>
</file>